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62" r:id="rId5"/>
    <p:sldId id="259" r:id="rId6"/>
    <p:sldId id="260" r:id="rId7"/>
    <p:sldId id="261" r:id="rId8"/>
    <p:sldId id="263" r:id="rId9"/>
    <p:sldId id="265"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0" d="100"/>
          <a:sy n="90" d="100"/>
        </p:scale>
        <p:origin x="-2440" y="-4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604D6-9F1C-9845-B88B-79199222FDE1}" type="datetimeFigureOut">
              <a:rPr lang="en-US" smtClean="0"/>
              <a:t>9/5/13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A4709-1DC5-B540-B1FF-BF31CF219C42}" type="slidenum">
              <a:rPr lang="en-US" smtClean="0"/>
              <a:t>‹#›</a:t>
            </a:fld>
            <a:endParaRPr lang="en-US"/>
          </a:p>
        </p:txBody>
      </p:sp>
    </p:spTree>
    <p:extLst>
      <p:ext uri="{BB962C8B-B14F-4D97-AF65-F5344CB8AC3E}">
        <p14:creationId xmlns:p14="http://schemas.microsoft.com/office/powerpoint/2010/main" val="131164188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F5C13-E26F-5A43-9332-BE969DD59881}" type="slidenum">
              <a:rPr lang="en-US" smtClean="0"/>
              <a:t>4</a:t>
            </a:fld>
            <a:endParaRPr lang="en-US"/>
          </a:p>
        </p:txBody>
      </p:sp>
    </p:spTree>
    <p:extLst>
      <p:ext uri="{BB962C8B-B14F-4D97-AF65-F5344CB8AC3E}">
        <p14:creationId xmlns:p14="http://schemas.microsoft.com/office/powerpoint/2010/main" val="939685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C1EE8981-78A5-6B43-805B-0EB18BF891C6}" type="datetimeFigureOut">
              <a:rPr lang="en-US" smtClean="0"/>
              <a:t>9/5/13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1621512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1EE8981-78A5-6B43-805B-0EB18BF891C6}" type="datetimeFigureOut">
              <a:rPr lang="en-US" smtClean="0"/>
              <a:t>9/5/13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29130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1EE8981-78A5-6B43-805B-0EB18BF891C6}" type="datetimeFigureOut">
              <a:rPr lang="en-US" smtClean="0"/>
              <a:t>9/5/13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4197705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1EE8981-78A5-6B43-805B-0EB18BF891C6}" type="datetimeFigureOut">
              <a:rPr lang="en-US" smtClean="0"/>
              <a:t>9/5/13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3492373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1EE8981-78A5-6B43-805B-0EB18BF891C6}" type="datetimeFigureOut">
              <a:rPr lang="en-US" smtClean="0"/>
              <a:t>9/5/13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1329236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1EE8981-78A5-6B43-805B-0EB18BF891C6}" type="datetimeFigureOut">
              <a:rPr lang="en-US" smtClean="0"/>
              <a:t>9/5/13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1343046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C1EE8981-78A5-6B43-805B-0EB18BF891C6}" type="datetimeFigureOut">
              <a:rPr lang="en-US" smtClean="0"/>
              <a:t>9/5/13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881769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C1EE8981-78A5-6B43-805B-0EB18BF891C6}" type="datetimeFigureOut">
              <a:rPr lang="en-US" smtClean="0"/>
              <a:t>9/5/13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827251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EE8981-78A5-6B43-805B-0EB18BF891C6}" type="datetimeFigureOut">
              <a:rPr lang="en-US" smtClean="0"/>
              <a:t>9/5/13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3796555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1EE8981-78A5-6B43-805B-0EB18BF891C6}" type="datetimeFigureOut">
              <a:rPr lang="en-US" smtClean="0"/>
              <a:t>9/5/13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4038929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1EE8981-78A5-6B43-805B-0EB18BF891C6}" type="datetimeFigureOut">
              <a:rPr lang="en-US" smtClean="0"/>
              <a:t>9/5/13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8C6159-D1E5-6045-95B3-6C1732402CE1}" type="slidenum">
              <a:rPr lang="en-US" smtClean="0"/>
              <a:t>‹#›</a:t>
            </a:fld>
            <a:endParaRPr lang="en-US"/>
          </a:p>
        </p:txBody>
      </p:sp>
    </p:spTree>
    <p:extLst>
      <p:ext uri="{BB962C8B-B14F-4D97-AF65-F5344CB8AC3E}">
        <p14:creationId xmlns:p14="http://schemas.microsoft.com/office/powerpoint/2010/main" val="31440452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0808" y="999451"/>
            <a:ext cx="7840161" cy="629835"/>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834288"/>
            <a:ext cx="8229600" cy="4291876"/>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EE8981-78A5-6B43-805B-0EB18BF891C6}" type="datetimeFigureOut">
              <a:rPr lang="en-US" smtClean="0"/>
              <a:t>9/5/13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8C6159-D1E5-6045-95B3-6C1732402CE1}" type="slidenum">
              <a:rPr lang="en-US" smtClean="0"/>
              <a:t>‹#›</a:t>
            </a:fld>
            <a:endParaRPr lang="en-US"/>
          </a:p>
        </p:txBody>
      </p:sp>
      <p:pic>
        <p:nvPicPr>
          <p:cNvPr id="7" name="Picture 6"/>
          <p:cNvPicPr>
            <a:picLocks noChangeAspect="1"/>
          </p:cNvPicPr>
          <p:nvPr userDrawn="1"/>
        </p:nvPicPr>
        <p:blipFill rotWithShape="1">
          <a:blip r:embed="rId13"/>
          <a:srcRect b="17226"/>
          <a:stretch/>
        </p:blipFill>
        <p:spPr>
          <a:xfrm>
            <a:off x="0" y="15122"/>
            <a:ext cx="9144000" cy="835778"/>
          </a:xfrm>
          <a:prstGeom prst="rect">
            <a:avLst/>
          </a:prstGeom>
        </p:spPr>
      </p:pic>
    </p:spTree>
    <p:extLst>
      <p:ext uri="{BB962C8B-B14F-4D97-AF65-F5344CB8AC3E}">
        <p14:creationId xmlns:p14="http://schemas.microsoft.com/office/powerpoint/2010/main" val="3224208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Kongwa</a:t>
            </a:r>
            <a:r>
              <a:rPr lang="en-US" dirty="0"/>
              <a:t>/</a:t>
            </a:r>
            <a:r>
              <a:rPr lang="en-US" dirty="0" err="1" smtClean="0"/>
              <a:t>Kiteto</a:t>
            </a:r>
            <a:endParaRPr lang="en-US" dirty="0"/>
          </a:p>
        </p:txBody>
      </p:sp>
      <p:sp>
        <p:nvSpPr>
          <p:cNvPr id="3" name="Subtitle 2"/>
          <p:cNvSpPr>
            <a:spLocks noGrp="1"/>
          </p:cNvSpPr>
          <p:nvPr>
            <p:ph type="subTitle" idx="1"/>
          </p:nvPr>
        </p:nvSpPr>
        <p:spPr>
          <a:xfrm>
            <a:off x="1371600" y="3600450"/>
            <a:ext cx="6400800" cy="2038350"/>
          </a:xfrm>
        </p:spPr>
        <p:txBody>
          <a:bodyPr>
            <a:normAutofit lnSpcReduction="10000"/>
          </a:bodyPr>
          <a:lstStyle/>
          <a:p>
            <a:r>
              <a:rPr lang="en-US" b="1" dirty="0" smtClean="0">
                <a:solidFill>
                  <a:srgbClr val="225C29"/>
                </a:solidFill>
                <a:cs typeface="Calibri" pitchFamily="34" charset="0"/>
              </a:rPr>
              <a:t>Ganga </a:t>
            </a:r>
            <a:r>
              <a:rPr lang="en-US" b="1" dirty="0" err="1" smtClean="0">
                <a:solidFill>
                  <a:srgbClr val="225C29"/>
                </a:solidFill>
                <a:cs typeface="Calibri" pitchFamily="34" charset="0"/>
              </a:rPr>
              <a:t>Rao</a:t>
            </a:r>
            <a:r>
              <a:rPr lang="en-US" b="1" dirty="0" smtClean="0">
                <a:solidFill>
                  <a:srgbClr val="225C29"/>
                </a:solidFill>
                <a:cs typeface="Calibri" pitchFamily="34" charset="0"/>
              </a:rPr>
              <a:t>, NVRP, </a:t>
            </a:r>
            <a:r>
              <a:rPr lang="en-US" b="1" dirty="0" err="1" smtClean="0">
                <a:solidFill>
                  <a:srgbClr val="225C29"/>
                </a:solidFill>
                <a:cs typeface="Calibri" pitchFamily="34" charset="0"/>
              </a:rPr>
              <a:t>Kimaro</a:t>
            </a:r>
            <a:r>
              <a:rPr lang="en-US" b="1" dirty="0" smtClean="0">
                <a:solidFill>
                  <a:srgbClr val="225C29"/>
                </a:solidFill>
                <a:cs typeface="Calibri" pitchFamily="34" charset="0"/>
              </a:rPr>
              <a:t>, A,, </a:t>
            </a:r>
            <a:r>
              <a:rPr lang="en-US" b="1" dirty="0" err="1" smtClean="0">
                <a:solidFill>
                  <a:srgbClr val="225C29"/>
                </a:solidFill>
                <a:cs typeface="Calibri" pitchFamily="34" charset="0"/>
              </a:rPr>
              <a:t>Makumbi</a:t>
            </a:r>
            <a:r>
              <a:rPr lang="en-US" b="1" dirty="0" smtClean="0">
                <a:solidFill>
                  <a:srgbClr val="225C29"/>
                </a:solidFill>
                <a:cs typeface="Calibri" pitchFamily="34" charset="0"/>
              </a:rPr>
              <a:t>., D, </a:t>
            </a:r>
            <a:r>
              <a:rPr lang="en-US" b="1" dirty="0" err="1" smtClean="0">
                <a:solidFill>
                  <a:srgbClr val="225C29"/>
                </a:solidFill>
                <a:cs typeface="Calibri" pitchFamily="34" charset="0"/>
              </a:rPr>
              <a:t>Mponda</a:t>
            </a:r>
            <a:r>
              <a:rPr lang="en-US" b="1" dirty="0" smtClean="0">
                <a:solidFill>
                  <a:srgbClr val="225C29"/>
                </a:solidFill>
                <a:cs typeface="Calibri" pitchFamily="34" charset="0"/>
              </a:rPr>
              <a:t>, O., </a:t>
            </a:r>
            <a:r>
              <a:rPr lang="en-US" b="1" dirty="0" err="1" smtClean="0">
                <a:solidFill>
                  <a:srgbClr val="225C29"/>
                </a:solidFill>
                <a:cs typeface="Calibri" pitchFamily="34" charset="0"/>
              </a:rPr>
              <a:t>Msangi</a:t>
            </a:r>
            <a:r>
              <a:rPr lang="en-US" b="1" dirty="0" smtClean="0">
                <a:solidFill>
                  <a:srgbClr val="225C29"/>
                </a:solidFill>
                <a:cs typeface="Calibri" pitchFamily="34" charset="0"/>
              </a:rPr>
              <a:t>, R., </a:t>
            </a:r>
            <a:r>
              <a:rPr lang="en-GB" b="1" u="sng" dirty="0" err="1" smtClean="0">
                <a:solidFill>
                  <a:srgbClr val="225C29"/>
                </a:solidFill>
                <a:cs typeface="Calibri" pitchFamily="34" charset="0"/>
              </a:rPr>
              <a:t>Rubanza</a:t>
            </a:r>
            <a:r>
              <a:rPr lang="en-GB" b="1" u="sng" dirty="0" smtClean="0">
                <a:solidFill>
                  <a:srgbClr val="225C29"/>
                </a:solidFill>
                <a:cs typeface="Calibri" pitchFamily="34" charset="0"/>
              </a:rPr>
              <a:t>, C.D. </a:t>
            </a:r>
            <a:r>
              <a:rPr lang="en-US" b="1" dirty="0" err="1" smtClean="0">
                <a:solidFill>
                  <a:srgbClr val="225C29"/>
                </a:solidFill>
                <a:cs typeface="Calibri" pitchFamily="34" charset="0"/>
              </a:rPr>
              <a:t>Seetha</a:t>
            </a:r>
            <a:r>
              <a:rPr lang="en-US" b="1" dirty="0" smtClean="0">
                <a:solidFill>
                  <a:srgbClr val="225C29"/>
                </a:solidFill>
                <a:cs typeface="Calibri" pitchFamily="34" charset="0"/>
              </a:rPr>
              <a:t>, A., </a:t>
            </a:r>
            <a:r>
              <a:rPr lang="en-US" b="1" dirty="0" err="1" smtClean="0">
                <a:solidFill>
                  <a:srgbClr val="225C29"/>
                </a:solidFill>
                <a:cs typeface="Calibri" pitchFamily="34" charset="0"/>
              </a:rPr>
              <a:t>Swai</a:t>
            </a:r>
            <a:r>
              <a:rPr lang="en-US" b="1" dirty="0" smtClean="0">
                <a:solidFill>
                  <a:srgbClr val="225C29"/>
                </a:solidFill>
                <a:cs typeface="Calibri" pitchFamily="34" charset="0"/>
              </a:rPr>
              <a:t>, E. and </a:t>
            </a:r>
            <a:r>
              <a:rPr lang="en-US" b="1" u="sng" dirty="0" smtClean="0">
                <a:solidFill>
                  <a:srgbClr val="225C29"/>
                </a:solidFill>
                <a:cs typeface="Calibri" pitchFamily="34" charset="0"/>
              </a:rPr>
              <a:t>Okori, P</a:t>
            </a:r>
            <a:endParaRPr lang="en-US" sz="2400" b="1" u="sng" dirty="0" smtClean="0">
              <a:solidFill>
                <a:srgbClr val="225C29"/>
              </a:solidFill>
              <a:cs typeface="Calibri" pitchFamily="34" charset="0"/>
            </a:endParaRPr>
          </a:p>
          <a:p>
            <a:endParaRPr lang="en-US" dirty="0"/>
          </a:p>
        </p:txBody>
      </p:sp>
    </p:spTree>
    <p:extLst>
      <p:ext uri="{BB962C8B-B14F-4D97-AF65-F5344CB8AC3E}">
        <p14:creationId xmlns:p14="http://schemas.microsoft.com/office/powerpoint/2010/main" val="408632501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9451"/>
            <a:ext cx="8123769" cy="629835"/>
          </a:xfrm>
        </p:spPr>
        <p:txBody>
          <a:bodyPr>
            <a:normAutofit fontScale="90000"/>
          </a:bodyPr>
          <a:lstStyle/>
          <a:p>
            <a:r>
              <a:rPr lang="en-US" b="1" dirty="0" smtClean="0"/>
              <a:t>Project Research Hypothesis</a:t>
            </a:r>
            <a:endParaRPr lang="en-US" b="1" dirty="0"/>
          </a:p>
        </p:txBody>
      </p:sp>
      <p:sp>
        <p:nvSpPr>
          <p:cNvPr id="6" name="Content Placeholder 5"/>
          <p:cNvSpPr>
            <a:spLocks noGrp="1"/>
          </p:cNvSpPr>
          <p:nvPr>
            <p:ph idx="1"/>
          </p:nvPr>
        </p:nvSpPr>
        <p:spPr>
          <a:xfrm>
            <a:off x="457200" y="1739900"/>
            <a:ext cx="8229600" cy="4386264"/>
          </a:xfrm>
        </p:spPr>
        <p:txBody>
          <a:bodyPr>
            <a:normAutofit fontScale="62500" lnSpcReduction="20000"/>
          </a:bodyPr>
          <a:lstStyle/>
          <a:p>
            <a:pPr marL="514350" lvl="0" indent="-514350">
              <a:buFont typeface="+mj-lt"/>
              <a:buAutoNum type="arabicPeriod"/>
            </a:pPr>
            <a:r>
              <a:rPr lang="en-GB" dirty="0"/>
              <a:t>Introduction of early and intermediate maturing drought tolerant varieties of </a:t>
            </a:r>
            <a:r>
              <a:rPr lang="en-GB" dirty="0" smtClean="0"/>
              <a:t>cereals and </a:t>
            </a:r>
            <a:r>
              <a:rPr lang="en-GB" dirty="0"/>
              <a:t>grain legumes in semi-arid areas of Tanzania will improve </a:t>
            </a:r>
            <a:r>
              <a:rPr lang="en-GB" dirty="0" smtClean="0"/>
              <a:t>productivity </a:t>
            </a:r>
            <a:r>
              <a:rPr lang="en-GB" dirty="0"/>
              <a:t>and ultimately enhance household food security, nutrition and </a:t>
            </a:r>
            <a:r>
              <a:rPr lang="en-GB" dirty="0" smtClean="0"/>
              <a:t>incomes.</a:t>
            </a:r>
            <a:endParaRPr lang="en-GB" dirty="0"/>
          </a:p>
          <a:p>
            <a:pPr marL="514350" lvl="0" indent="-514350">
              <a:buFont typeface="+mj-lt"/>
              <a:buAutoNum type="arabicPeriod"/>
            </a:pPr>
            <a:endParaRPr lang="en-GB" dirty="0" smtClean="0"/>
          </a:p>
          <a:p>
            <a:pPr marL="514350" indent="-514350" algn="just">
              <a:buFont typeface="+mj-lt"/>
              <a:buAutoNum type="arabicPeriod"/>
            </a:pPr>
            <a:r>
              <a:rPr lang="en-GB" dirty="0" smtClean="0"/>
              <a:t>Adoption of integrated soil fertility management technologies will improve and sustain crop and livestock  productivity.</a:t>
            </a:r>
          </a:p>
          <a:p>
            <a:pPr marL="514350" lvl="0" indent="-514350" algn="just">
              <a:buFont typeface="+mj-lt"/>
              <a:buAutoNum type="arabicPeriod"/>
            </a:pPr>
            <a:endParaRPr lang="en-GB" dirty="0" smtClean="0"/>
          </a:p>
          <a:p>
            <a:pPr marL="514350" lvl="0" indent="-514350" algn="just">
              <a:buFont typeface="+mj-lt"/>
              <a:buAutoNum type="arabicPeriod"/>
            </a:pPr>
            <a:r>
              <a:rPr lang="en-GB" dirty="0" smtClean="0"/>
              <a:t>Adoption </a:t>
            </a:r>
            <a:r>
              <a:rPr lang="en-GB" dirty="0"/>
              <a:t>of soil </a:t>
            </a:r>
            <a:r>
              <a:rPr lang="en-GB" dirty="0" smtClean="0"/>
              <a:t>and moisture </a:t>
            </a:r>
            <a:r>
              <a:rPr lang="en-GB" dirty="0"/>
              <a:t>conservation technologies in drought prone areas of Tanzania will reduce crop failure and improve overall </a:t>
            </a:r>
            <a:r>
              <a:rPr lang="en-GB" dirty="0" smtClean="0"/>
              <a:t>productivity of farmlands.</a:t>
            </a:r>
            <a:endParaRPr lang="en-GB" dirty="0"/>
          </a:p>
          <a:p>
            <a:pPr marL="0" indent="0">
              <a:buNone/>
            </a:pPr>
            <a:endParaRPr lang="en-US" dirty="0" smtClean="0"/>
          </a:p>
          <a:p>
            <a:pPr marL="514350" indent="-514350">
              <a:buFont typeface="+mj-lt"/>
              <a:buAutoNum type="arabicPeriod"/>
            </a:pPr>
            <a:r>
              <a:rPr lang="en-US" dirty="0" smtClean="0"/>
              <a:t>Integrated </a:t>
            </a:r>
            <a:r>
              <a:rPr lang="en-US" dirty="0"/>
              <a:t>approaches to sustainable intensification provide better options to strengthen </a:t>
            </a:r>
            <a:r>
              <a:rPr lang="en-US" dirty="0" smtClean="0"/>
              <a:t>livelihoods </a:t>
            </a:r>
            <a:r>
              <a:rPr lang="en-US" dirty="0"/>
              <a:t>strategies of farmers in semi-arid areas of Tanzania than the currently used non- cohesive farming practices.</a:t>
            </a:r>
            <a:r>
              <a:rPr lang="en-GB" dirty="0" smtClean="0">
                <a:effectLst/>
              </a:rPr>
              <a:t> </a:t>
            </a:r>
            <a:endParaRPr lang="en-US" dirty="0"/>
          </a:p>
        </p:txBody>
      </p:sp>
    </p:spTree>
    <p:extLst>
      <p:ext uri="{BB962C8B-B14F-4D97-AF65-F5344CB8AC3E}">
        <p14:creationId xmlns:p14="http://schemas.microsoft.com/office/powerpoint/2010/main" val="28211150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9451"/>
            <a:ext cx="8123769" cy="629835"/>
          </a:xfrm>
        </p:spPr>
        <p:txBody>
          <a:bodyPr>
            <a:normAutofit fontScale="90000"/>
          </a:bodyPr>
          <a:lstStyle/>
          <a:p>
            <a:r>
              <a:rPr lang="en-US" b="1" dirty="0" smtClean="0"/>
              <a:t>Africa RISING Hypothesis</a:t>
            </a:r>
            <a:endParaRPr lang="en-US" b="1" dirty="0"/>
          </a:p>
        </p:txBody>
      </p:sp>
      <p:sp>
        <p:nvSpPr>
          <p:cNvPr id="6" name="Content Placeholder 5"/>
          <p:cNvSpPr>
            <a:spLocks noGrp="1"/>
          </p:cNvSpPr>
          <p:nvPr>
            <p:ph idx="1"/>
          </p:nvPr>
        </p:nvSpPr>
        <p:spPr>
          <a:xfrm>
            <a:off x="457200" y="1739900"/>
            <a:ext cx="8229600" cy="4386264"/>
          </a:xfrm>
        </p:spPr>
        <p:txBody>
          <a:bodyPr>
            <a:normAutofit fontScale="55000" lnSpcReduction="20000"/>
          </a:bodyPr>
          <a:lstStyle/>
          <a:p>
            <a:pPr marL="0" lvl="0" indent="0">
              <a:buNone/>
            </a:pPr>
            <a:endParaRPr lang="en-US" b="1" dirty="0" smtClean="0"/>
          </a:p>
          <a:p>
            <a:pPr marL="355600" indent="-355600">
              <a:buFont typeface="+mj-lt"/>
              <a:buAutoNum type="arabicPeriod"/>
            </a:pPr>
            <a:r>
              <a:rPr lang="en-US" sz="3300" b="1" dirty="0"/>
              <a:t>Integration </a:t>
            </a:r>
            <a:r>
              <a:rPr lang="en-US" sz="3300" b="1" dirty="0" smtClean="0"/>
              <a:t>hypothesis:</a:t>
            </a:r>
            <a:r>
              <a:rPr lang="en-GB" sz="3300" b="1" dirty="0" smtClean="0"/>
              <a:t> </a:t>
            </a:r>
            <a:r>
              <a:rPr lang="en-US" sz="3300" dirty="0" smtClean="0"/>
              <a:t>Innovations </a:t>
            </a:r>
            <a:r>
              <a:rPr lang="en-US" sz="3300" dirty="0"/>
              <a:t>with com</a:t>
            </a:r>
            <a:r>
              <a:rPr lang="en-US" dirty="0"/>
              <a:t>ponents that mutually reinforce whole farm performance/productivity produce greater and more sustained benefits than the joint adoption of equally effective single purpose technologies and </a:t>
            </a:r>
            <a:r>
              <a:rPr lang="en-US" dirty="0" smtClean="0"/>
              <a:t>practices.</a:t>
            </a:r>
            <a:endParaRPr lang="en-GB" dirty="0" smtClean="0"/>
          </a:p>
          <a:p>
            <a:endParaRPr lang="en-GB" b="1" dirty="0"/>
          </a:p>
          <a:p>
            <a:pPr marL="355600" lvl="0" indent="-355600">
              <a:buFont typeface="+mj-lt"/>
              <a:buAutoNum type="arabicPeriod"/>
            </a:pPr>
            <a:r>
              <a:rPr lang="en-US" sz="3400" b="1" dirty="0" smtClean="0"/>
              <a:t>Innovation </a:t>
            </a:r>
            <a:r>
              <a:rPr lang="en-US" sz="3400" b="1" dirty="0"/>
              <a:t>sequencing and sustainable intensification pathways hypothesis: </a:t>
            </a:r>
            <a:r>
              <a:rPr lang="en-US" sz="3400" dirty="0"/>
              <a:t>The adoption of innovations that lead to SI is affected by the sequence in which the component technologies, practices and knowledge are integrated and applied.</a:t>
            </a:r>
            <a:endParaRPr lang="en-GB" sz="3400" dirty="0"/>
          </a:p>
          <a:p>
            <a:pPr marL="355600" lvl="0" indent="-355600">
              <a:buFont typeface="+mj-lt"/>
              <a:buAutoNum type="arabicPeriod"/>
            </a:pPr>
            <a:endParaRPr lang="en-US" sz="3400" b="1" dirty="0"/>
          </a:p>
          <a:p>
            <a:pPr marL="355600" lvl="0" indent="-355600">
              <a:buFont typeface="+mj-lt"/>
              <a:buAutoNum type="arabicPeriod"/>
            </a:pPr>
            <a:r>
              <a:rPr lang="en-US" sz="3400" b="1" dirty="0"/>
              <a:t>Scalability hypothesis</a:t>
            </a:r>
            <a:r>
              <a:rPr lang="en-GB" sz="3400" b="1" dirty="0"/>
              <a:t>: </a:t>
            </a:r>
            <a:r>
              <a:rPr lang="en-US" sz="3400" dirty="0"/>
              <a:t>A research approach based on targeting and evaluating SI-related innovations, in context, increases the relevance of findings from action research sites and enhances their scalability to similar strata elsewhere (i.e. to similar development domains and households typologies in other locations).</a:t>
            </a:r>
            <a:endParaRPr lang="en-GB" sz="3400" dirty="0"/>
          </a:p>
          <a:p>
            <a:pPr marL="514350" lvl="0" indent="-514350">
              <a:buFont typeface="+mj-lt"/>
              <a:buAutoNum type="arabicPeriod"/>
            </a:pPr>
            <a:endParaRPr lang="en-US" dirty="0"/>
          </a:p>
        </p:txBody>
      </p:sp>
    </p:spTree>
    <p:extLst>
      <p:ext uri="{BB962C8B-B14F-4D97-AF65-F5344CB8AC3E}">
        <p14:creationId xmlns:p14="http://schemas.microsoft.com/office/powerpoint/2010/main" val="33499439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83927" y="1906777"/>
            <a:ext cx="7824680" cy="4550343"/>
            <a:chOff x="583927" y="1906777"/>
            <a:chExt cx="7824680" cy="4550343"/>
          </a:xfrm>
        </p:grpSpPr>
        <p:sp>
          <p:nvSpPr>
            <p:cNvPr id="4" name="Rectangle 3"/>
            <p:cNvSpPr/>
            <p:nvPr/>
          </p:nvSpPr>
          <p:spPr>
            <a:xfrm>
              <a:off x="583927" y="2135740"/>
              <a:ext cx="3030025" cy="1722710"/>
            </a:xfrm>
            <a:prstGeom prst="rect">
              <a:avLst/>
            </a:prstGeom>
            <a:solidFill>
              <a:schemeClr val="bg1">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2800" dirty="0" smtClean="0"/>
                <a:t>Crops (1, 4, 5)</a:t>
              </a:r>
            </a:p>
            <a:p>
              <a:pPr marL="285750" indent="-285750">
                <a:buFontTx/>
                <a:buChar char="•"/>
              </a:pPr>
              <a:r>
                <a:rPr lang="en-US" sz="1600" dirty="0" smtClean="0"/>
                <a:t>Food, cash, fodder, grazing</a:t>
              </a:r>
            </a:p>
            <a:p>
              <a:pPr marL="285750" indent="-285750">
                <a:buFontTx/>
                <a:buChar char="•"/>
              </a:pPr>
              <a:r>
                <a:rPr lang="en-US" sz="1600" dirty="0" smtClean="0"/>
                <a:t>Seed, yield, nutrients, product composition, pests &amp; diseases, tillage, post-harvest, water, costs, prices, labor</a:t>
              </a:r>
            </a:p>
          </p:txBody>
        </p:sp>
        <p:sp>
          <p:nvSpPr>
            <p:cNvPr id="5" name="Rectangle 4"/>
            <p:cNvSpPr/>
            <p:nvPr/>
          </p:nvSpPr>
          <p:spPr>
            <a:xfrm>
              <a:off x="583927" y="4624014"/>
              <a:ext cx="3030025" cy="1716312"/>
            </a:xfrm>
            <a:prstGeom prst="rect">
              <a:avLst/>
            </a:prstGeom>
            <a:solidFill>
              <a:schemeClr val="bg1">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2800" dirty="0" smtClean="0"/>
                <a:t>Animals (5)</a:t>
              </a:r>
            </a:p>
            <a:p>
              <a:pPr marL="285750" indent="-285750">
                <a:buFontTx/>
                <a:buChar char="•"/>
              </a:pPr>
              <a:r>
                <a:rPr lang="en-US" sz="1600" dirty="0" smtClean="0"/>
                <a:t>Livestock, poultry</a:t>
              </a:r>
            </a:p>
            <a:p>
              <a:pPr marL="285750" indent="-285750">
                <a:buFontTx/>
                <a:buChar char="•"/>
              </a:pPr>
              <a:r>
                <a:rPr lang="en-US" sz="1600" dirty="0" smtClean="0"/>
                <a:t>Productivity, feeding, product composition, pests &amp; diseases, fertility, processing, manure, costs, prices, labor</a:t>
              </a:r>
            </a:p>
          </p:txBody>
        </p:sp>
        <p:sp>
          <p:nvSpPr>
            <p:cNvPr id="6" name="Rectangle 5"/>
            <p:cNvSpPr/>
            <p:nvPr/>
          </p:nvSpPr>
          <p:spPr>
            <a:xfrm>
              <a:off x="5378582" y="1906777"/>
              <a:ext cx="3030025" cy="1332099"/>
            </a:xfrm>
            <a:prstGeom prst="rect">
              <a:avLst/>
            </a:prstGeom>
            <a:solidFill>
              <a:schemeClr val="bg1">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2800" dirty="0" smtClean="0"/>
                <a:t>Livelihood (farm)</a:t>
              </a:r>
            </a:p>
            <a:p>
              <a:pPr marL="285750" indent="-285750">
                <a:buFontTx/>
                <a:buChar char="•"/>
              </a:pPr>
              <a:r>
                <a:rPr lang="en-US" sz="1600" dirty="0" smtClean="0"/>
                <a:t>Production, nutrition (4.3+), income, gender</a:t>
              </a:r>
            </a:p>
            <a:p>
              <a:pPr marL="285750" indent="-285750">
                <a:buFontTx/>
                <a:buChar char="•"/>
              </a:pPr>
              <a:r>
                <a:rPr lang="en-US" sz="1600" dirty="0" smtClean="0"/>
                <a:t>Nutrient flows, labor, income</a:t>
              </a:r>
            </a:p>
          </p:txBody>
        </p:sp>
        <p:sp>
          <p:nvSpPr>
            <p:cNvPr id="8" name="Rectangle 7"/>
            <p:cNvSpPr/>
            <p:nvPr/>
          </p:nvSpPr>
          <p:spPr>
            <a:xfrm>
              <a:off x="5378582" y="3519103"/>
              <a:ext cx="3030025" cy="1332099"/>
            </a:xfrm>
            <a:prstGeom prst="rect">
              <a:avLst/>
            </a:prstGeom>
            <a:solidFill>
              <a:schemeClr val="bg1">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2800" dirty="0" smtClean="0"/>
                <a:t>Landscape (2, 3)</a:t>
              </a:r>
            </a:p>
            <a:p>
              <a:pPr marL="285750" indent="-285750">
                <a:buFontTx/>
                <a:buChar char="•"/>
              </a:pPr>
              <a:r>
                <a:rPr lang="en-US" sz="1600" dirty="0" smtClean="0"/>
                <a:t>Biophysical, ownership, erosion, water, grazing</a:t>
              </a:r>
            </a:p>
          </p:txBody>
        </p:sp>
        <p:sp>
          <p:nvSpPr>
            <p:cNvPr id="9" name="Rectangle 8"/>
            <p:cNvSpPr/>
            <p:nvPr/>
          </p:nvSpPr>
          <p:spPr>
            <a:xfrm>
              <a:off x="5378582" y="5125021"/>
              <a:ext cx="3030025" cy="1332099"/>
            </a:xfrm>
            <a:prstGeom prst="rect">
              <a:avLst/>
            </a:prstGeom>
            <a:solidFill>
              <a:schemeClr val="bg1">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sz="2800" dirty="0" smtClean="0"/>
                <a:t>Socio-institutional</a:t>
              </a:r>
            </a:p>
            <a:p>
              <a:pPr marL="285750" indent="-285750">
                <a:buFontTx/>
                <a:buChar char="•"/>
              </a:pPr>
              <a:r>
                <a:rPr lang="en-US" sz="1600" dirty="0" smtClean="0"/>
                <a:t>Adoption, capacities, gender</a:t>
              </a:r>
            </a:p>
            <a:p>
              <a:pPr marL="285750" indent="-285750">
                <a:buFontTx/>
                <a:buChar char="•"/>
              </a:pPr>
              <a:r>
                <a:rPr lang="en-US" sz="1600" dirty="0" smtClean="0"/>
                <a:t>Community, networks, power</a:t>
              </a:r>
            </a:p>
            <a:p>
              <a:pPr marL="285750" indent="-285750">
                <a:buFontTx/>
                <a:buChar char="•"/>
              </a:pPr>
              <a:r>
                <a:rPr lang="en-US" sz="1600" dirty="0" smtClean="0"/>
                <a:t>Markets, policies</a:t>
              </a:r>
            </a:p>
          </p:txBody>
        </p:sp>
        <p:sp>
          <p:nvSpPr>
            <p:cNvPr id="10" name="Right Arrow 9"/>
            <p:cNvSpPr/>
            <p:nvPr/>
          </p:nvSpPr>
          <p:spPr>
            <a:xfrm>
              <a:off x="4014524" y="3044978"/>
              <a:ext cx="978408" cy="484632"/>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nvSpPr>
          <p:spPr>
            <a:xfrm>
              <a:off x="4000249" y="4899620"/>
              <a:ext cx="978408" cy="484632"/>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Arrow 13"/>
            <p:cNvSpPr/>
            <p:nvPr/>
          </p:nvSpPr>
          <p:spPr>
            <a:xfrm rot="5400000">
              <a:off x="1265210" y="4096628"/>
              <a:ext cx="582699" cy="295589"/>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rot="16200000">
              <a:off x="2264310" y="4111875"/>
              <a:ext cx="582699" cy="295589"/>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2" name="Title 1"/>
          <p:cNvSpPr txBox="1">
            <a:spLocks/>
          </p:cNvSpPr>
          <p:nvPr/>
        </p:nvSpPr>
        <p:spPr>
          <a:xfrm>
            <a:off x="740808" y="1018035"/>
            <a:ext cx="7840161" cy="629835"/>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t>Overview: </a:t>
            </a:r>
            <a:endParaRPr lang="en-US" b="1" dirty="0"/>
          </a:p>
        </p:txBody>
      </p:sp>
    </p:spTree>
    <p:extLst>
      <p:ext uri="{BB962C8B-B14F-4D97-AF65-F5344CB8AC3E}">
        <p14:creationId xmlns:p14="http://schemas.microsoft.com/office/powerpoint/2010/main" val="31635899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808" y="703118"/>
            <a:ext cx="7840161" cy="629835"/>
          </a:xfrm>
        </p:spPr>
        <p:txBody>
          <a:bodyPr>
            <a:normAutofit fontScale="90000"/>
          </a:bodyPr>
          <a:lstStyle/>
          <a:p>
            <a:r>
              <a:rPr lang="en-US" b="1" dirty="0" smtClean="0"/>
              <a:t>Methodologies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11806603"/>
              </p:ext>
            </p:extLst>
          </p:nvPr>
        </p:nvGraphicFramePr>
        <p:xfrm>
          <a:off x="282222" y="1495778"/>
          <a:ext cx="8404578" cy="4601569"/>
        </p:xfrm>
        <a:graphic>
          <a:graphicData uri="http://schemas.openxmlformats.org/drawingml/2006/table">
            <a:tbl>
              <a:tblPr firstRow="1" bandRow="1">
                <a:tableStyleId>{5C22544A-7EE6-4342-B048-85BDC9FD1C3A}</a:tableStyleId>
              </a:tblPr>
              <a:tblGrid>
                <a:gridCol w="2271196"/>
                <a:gridCol w="6133382"/>
              </a:tblGrid>
              <a:tr h="395330">
                <a:tc>
                  <a:txBody>
                    <a:bodyPr/>
                    <a:lstStyle/>
                    <a:p>
                      <a:r>
                        <a:rPr lang="en-US" dirty="0" smtClean="0"/>
                        <a:t>Hypothesis 1</a:t>
                      </a:r>
                      <a:endParaRPr lang="en-US" dirty="0"/>
                    </a:p>
                  </a:txBody>
                  <a:tcPr/>
                </a:tc>
                <a:tc>
                  <a:txBody>
                    <a:bodyPr/>
                    <a:lstStyle/>
                    <a:p>
                      <a:r>
                        <a:rPr lang="en-US" dirty="0" smtClean="0"/>
                        <a:t>General Hypothesis</a:t>
                      </a:r>
                      <a:endParaRPr lang="en-US" dirty="0"/>
                    </a:p>
                  </a:txBody>
                  <a:tcPr/>
                </a:tc>
              </a:tr>
              <a:tr h="682350">
                <a:tc>
                  <a:txBody>
                    <a:bodyPr/>
                    <a:lstStyle/>
                    <a:p>
                      <a:pPr marL="342900" indent="-342900">
                        <a:buFont typeface="+mj-lt"/>
                        <a:buAutoNum type="arabicPeriod"/>
                      </a:pPr>
                      <a:r>
                        <a:rPr lang="en-US" dirty="0" smtClean="0"/>
                        <a:t>New varieties-</a:t>
                      </a:r>
                      <a:r>
                        <a:rPr lang="en-US" baseline="0" dirty="0" smtClean="0"/>
                        <a:t> food security, nutrition, safety and incomes.</a:t>
                      </a:r>
                      <a:endParaRPr lang="en-US" dirty="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Action research will underpin </a:t>
                      </a:r>
                      <a:r>
                        <a:rPr lang="en-US" dirty="0" smtClean="0"/>
                        <a:t>FPVS, </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Local seed system,</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Extension= </a:t>
                      </a:r>
                      <a:r>
                        <a:rPr lang="en-US" baseline="0" dirty="0" err="1" smtClean="0"/>
                        <a:t>FtF</a:t>
                      </a:r>
                      <a:r>
                        <a:rPr lang="en-US" baseline="0" dirty="0" smtClean="0"/>
                        <a:t>, </a:t>
                      </a:r>
                      <a:r>
                        <a:rPr lang="en-US" baseline="0" dirty="0" smtClean="0"/>
                        <a:t>community training- DA’s NAFAKA.</a:t>
                      </a:r>
                      <a:endParaRPr lang="en-US" baseline="0" dirty="0" smtClean="0"/>
                    </a:p>
                    <a:p>
                      <a:pPr marL="285750" indent="-285750">
                        <a:buFont typeface="Arial"/>
                        <a:buChar char="•"/>
                      </a:pPr>
                      <a:r>
                        <a:rPr lang="en-US" baseline="0" dirty="0" smtClean="0"/>
                        <a:t>Nutrient, security and safety: awareness, community training- DA’s </a:t>
                      </a:r>
                      <a:r>
                        <a:rPr lang="en-US" baseline="0" dirty="0" err="1" smtClean="0"/>
                        <a:t>Tuboreshe</a:t>
                      </a:r>
                      <a:r>
                        <a:rPr lang="en-US" baseline="0" dirty="0" smtClean="0"/>
                        <a:t> </a:t>
                      </a:r>
                      <a:r>
                        <a:rPr lang="en-US" baseline="0" dirty="0" err="1" smtClean="0"/>
                        <a:t>Chakula</a:t>
                      </a:r>
                      <a:r>
                        <a:rPr lang="en-US" baseline="0" dirty="0" smtClean="0"/>
                        <a:t>. </a:t>
                      </a:r>
                      <a:endParaRPr lang="en-US" dirty="0"/>
                    </a:p>
                  </a:txBody>
                  <a:tcPr/>
                </a:tc>
              </a:tr>
              <a:tr h="395330">
                <a:tc>
                  <a:txBody>
                    <a:bodyPr/>
                    <a:lstStyle/>
                    <a:p>
                      <a:pPr marL="0" indent="0">
                        <a:buFont typeface="+mj-lt"/>
                        <a:buNone/>
                      </a:pPr>
                      <a:r>
                        <a:rPr lang="en-US" dirty="0" smtClean="0"/>
                        <a:t>2.   ISFM</a:t>
                      </a:r>
                      <a:endParaRPr lang="en-US" dirty="0"/>
                    </a:p>
                  </a:txBody>
                  <a:tcPr/>
                </a:tc>
                <a:tc>
                  <a:txBody>
                    <a:bodyPr/>
                    <a:lstStyle/>
                    <a:p>
                      <a:pPr marL="285750" indent="-285750">
                        <a:buFont typeface="Arial"/>
                        <a:buChar char="•"/>
                      </a:pPr>
                      <a:r>
                        <a:rPr lang="en-US" dirty="0" smtClean="0"/>
                        <a:t>Biophysical</a:t>
                      </a:r>
                      <a:r>
                        <a:rPr lang="en-US" baseline="0" dirty="0" smtClean="0"/>
                        <a:t> evaluation (land and grazing systems) + </a:t>
                      </a:r>
                      <a:r>
                        <a:rPr lang="en-US" dirty="0" smtClean="0"/>
                        <a:t>On farm</a:t>
                      </a:r>
                      <a:r>
                        <a:rPr lang="en-US" baseline="0" dirty="0" smtClean="0"/>
                        <a:t> trials + action research: Assessment, evaluations- application rates, crop livestock (fodder, fertilizer trees) integration. </a:t>
                      </a:r>
                      <a:endParaRPr lang="en-US" dirty="0"/>
                    </a:p>
                  </a:txBody>
                  <a:tcPr/>
                </a:tc>
              </a:tr>
              <a:tr h="395330">
                <a:tc>
                  <a:txBody>
                    <a:bodyPr/>
                    <a:lstStyle/>
                    <a:p>
                      <a:pPr marL="0" indent="0">
                        <a:buFont typeface="+mj-lt"/>
                        <a:buNone/>
                      </a:pPr>
                      <a:r>
                        <a:rPr lang="en-US" dirty="0" smtClean="0"/>
                        <a:t>3.   Soils and water</a:t>
                      </a:r>
                      <a:endParaRPr lang="en-US" dirty="0"/>
                    </a:p>
                  </a:txBody>
                  <a:tcPr/>
                </a:tc>
                <a:tc>
                  <a:txBody>
                    <a:bodyPr/>
                    <a:lstStyle/>
                    <a:p>
                      <a:pPr marL="285750" indent="-285750">
                        <a:buFont typeface="Arial"/>
                        <a:buChar char="•"/>
                      </a:pPr>
                      <a:r>
                        <a:rPr lang="en-US" dirty="0" smtClean="0"/>
                        <a:t>Action research= Establishment, on farm evaluations/ validation.</a:t>
                      </a:r>
                      <a:endParaRPr lang="en-US" dirty="0"/>
                    </a:p>
                  </a:txBody>
                  <a:tcPr/>
                </a:tc>
              </a:tr>
              <a:tr h="395330">
                <a:tc>
                  <a:txBody>
                    <a:bodyPr/>
                    <a:lstStyle/>
                    <a:p>
                      <a:pPr marL="0" indent="0">
                        <a:buFont typeface="+mj-lt"/>
                        <a:buNone/>
                      </a:pPr>
                      <a:r>
                        <a:rPr lang="en-US" dirty="0" smtClean="0"/>
                        <a:t>4. Integrated approaches to sustainable intensification </a:t>
                      </a:r>
                      <a:endParaRPr lang="en-US" dirty="0"/>
                    </a:p>
                  </a:txBody>
                  <a:tcPr/>
                </a:tc>
                <a:tc>
                  <a:txBody>
                    <a:bodyPr/>
                    <a:lstStyle/>
                    <a:p>
                      <a:pPr marL="0" indent="0">
                        <a:buFont typeface="Arial"/>
                        <a:buNone/>
                      </a:pPr>
                      <a:r>
                        <a:rPr lang="en-US" dirty="0" smtClean="0"/>
                        <a:t>Action research to underpin most activities</a:t>
                      </a:r>
                    </a:p>
                    <a:p>
                      <a:pPr marL="285750" indent="-285750">
                        <a:buFont typeface="Arial"/>
                        <a:buChar char="•"/>
                      </a:pPr>
                      <a:r>
                        <a:rPr lang="en-US" dirty="0" smtClean="0"/>
                        <a:t>Pre-season community evaluation.</a:t>
                      </a:r>
                    </a:p>
                    <a:p>
                      <a:pPr marL="285750" indent="-285750">
                        <a:buFont typeface="Arial"/>
                        <a:buChar char="•"/>
                      </a:pPr>
                      <a:r>
                        <a:rPr lang="en-US" dirty="0" smtClean="0"/>
                        <a:t>Co-location of experiments and activities.</a:t>
                      </a:r>
                    </a:p>
                    <a:p>
                      <a:pPr marL="285750" indent="-285750">
                        <a:buFont typeface="Arial"/>
                        <a:buChar char="•"/>
                      </a:pPr>
                      <a:r>
                        <a:rPr lang="en-US" dirty="0" smtClean="0"/>
                        <a:t>Socio- econ studies of underpins of technology</a:t>
                      </a:r>
                      <a:r>
                        <a:rPr lang="en-US" baseline="0" dirty="0" smtClean="0"/>
                        <a:t> a</a:t>
                      </a:r>
                      <a:r>
                        <a:rPr lang="en-US" dirty="0" smtClean="0"/>
                        <a:t>doption. </a:t>
                      </a:r>
                      <a:endParaRPr lang="en-US" dirty="0"/>
                    </a:p>
                  </a:txBody>
                  <a:tcPr/>
                </a:tc>
              </a:tr>
            </a:tbl>
          </a:graphicData>
        </a:graphic>
      </p:graphicFrame>
    </p:spTree>
    <p:extLst>
      <p:ext uri="{BB962C8B-B14F-4D97-AF65-F5344CB8AC3E}">
        <p14:creationId xmlns:p14="http://schemas.microsoft.com/office/powerpoint/2010/main" val="146468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808" y="703118"/>
            <a:ext cx="7840161" cy="629835"/>
          </a:xfrm>
        </p:spPr>
        <p:txBody>
          <a:bodyPr>
            <a:normAutofit fontScale="90000"/>
          </a:bodyPr>
          <a:lstStyle/>
          <a:p>
            <a:r>
              <a:rPr lang="en-US" b="1" dirty="0" smtClean="0"/>
              <a:t>Methodologies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9871177"/>
              </p:ext>
            </p:extLst>
          </p:nvPr>
        </p:nvGraphicFramePr>
        <p:xfrm>
          <a:off x="282222" y="1495778"/>
          <a:ext cx="8404578" cy="5362659"/>
        </p:xfrm>
        <a:graphic>
          <a:graphicData uri="http://schemas.openxmlformats.org/drawingml/2006/table">
            <a:tbl>
              <a:tblPr firstRow="1" bandRow="1">
                <a:tableStyleId>{5C22544A-7EE6-4342-B048-85BDC9FD1C3A}</a:tableStyleId>
              </a:tblPr>
              <a:tblGrid>
                <a:gridCol w="2271196"/>
                <a:gridCol w="2935804"/>
                <a:gridCol w="3197578"/>
              </a:tblGrid>
              <a:tr h="395330">
                <a:tc>
                  <a:txBody>
                    <a:bodyPr/>
                    <a:lstStyle/>
                    <a:p>
                      <a:r>
                        <a:rPr lang="en-US" dirty="0" smtClean="0"/>
                        <a:t>Hypothesis 1</a:t>
                      </a:r>
                      <a:endParaRPr lang="en-US" dirty="0"/>
                    </a:p>
                  </a:txBody>
                  <a:tcPr/>
                </a:tc>
                <a:tc>
                  <a:txBody>
                    <a:bodyPr/>
                    <a:lstStyle/>
                    <a:p>
                      <a:r>
                        <a:rPr lang="en-US" dirty="0" smtClean="0"/>
                        <a:t>WP</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smtClean="0"/>
                        <a:t>Partners</a:t>
                      </a:r>
                      <a:endParaRPr lang="en-US" dirty="0"/>
                    </a:p>
                  </a:txBody>
                  <a:tcPr>
                    <a:lnL w="12700" cap="flat" cmpd="sng" algn="ctr">
                      <a:solidFill>
                        <a:scrgbClr r="0" g="0" b="0"/>
                      </a:solidFill>
                      <a:prstDash val="solid"/>
                      <a:round/>
                      <a:headEnd type="none" w="med" len="med"/>
                      <a:tailEnd type="none" w="med" len="med"/>
                    </a:lnL>
                  </a:tcPr>
                </a:tc>
              </a:tr>
              <a:tr h="682350">
                <a:tc>
                  <a:txBody>
                    <a:bodyPr/>
                    <a:lstStyle/>
                    <a:p>
                      <a:pPr marL="342900" indent="-342900">
                        <a:buFont typeface="+mj-lt"/>
                        <a:buAutoNum type="arabicPeriod"/>
                      </a:pPr>
                      <a:r>
                        <a:rPr lang="en-US" dirty="0" smtClean="0"/>
                        <a:t>New varieties-</a:t>
                      </a:r>
                      <a:r>
                        <a:rPr lang="en-US" baseline="0" dirty="0" smtClean="0"/>
                        <a:t> food security, nutrition, safety and incomes.</a:t>
                      </a:r>
                      <a:endParaRPr lang="en-US" dirty="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800" kern="1200" dirty="0" smtClean="0">
                          <a:solidFill>
                            <a:schemeClr val="dk1"/>
                          </a:solidFill>
                          <a:effectLst/>
                          <a:latin typeface="+mn-lt"/>
                          <a:ea typeface="+mn-ea"/>
                          <a:cs typeface="+mn-cs"/>
                        </a:rPr>
                        <a:t>On-farm evaluation of improved legumes, cereals</a:t>
                      </a:r>
                      <a:r>
                        <a:rPr lang="en-GB" dirty="0" smtClean="0">
                          <a:effectLst/>
                        </a:rPr>
                        <a:t> </a:t>
                      </a:r>
                      <a:endParaRPr lang="en-US" dirty="0"/>
                    </a:p>
                  </a:txBody>
                  <a:tcPr>
                    <a:lnR w="12700" cap="flat" cmpd="sng" algn="ctr">
                      <a:solidFill>
                        <a:scrgbClr r="0" g="0" b="0"/>
                      </a:solidFill>
                      <a:prstDash val="solid"/>
                      <a:round/>
                      <a:headEnd type="none" w="med" len="med"/>
                      <a:tailEnd type="none" w="med" len="med"/>
                    </a:lnR>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dirty="0" smtClean="0"/>
                        <a:t>ICRISAT, CIMMYT, ARI-s DCs+ </a:t>
                      </a:r>
                      <a:r>
                        <a:rPr lang="en-US" dirty="0" err="1" smtClean="0"/>
                        <a:t>Babati</a:t>
                      </a:r>
                      <a:r>
                        <a:rPr lang="en-US" baseline="0" dirty="0" smtClean="0"/>
                        <a:t> Team</a:t>
                      </a:r>
                      <a:endParaRPr lang="en-US" dirty="0"/>
                    </a:p>
                  </a:txBody>
                  <a:tcPr>
                    <a:lnL w="12700" cap="flat" cmpd="sng" algn="ctr">
                      <a:solidFill>
                        <a:scrgbClr r="0" g="0" b="0"/>
                      </a:solidFill>
                      <a:prstDash val="solid"/>
                      <a:round/>
                      <a:headEnd type="none" w="med" len="med"/>
                      <a:tailEnd type="none" w="med" len="med"/>
                    </a:lnL>
                  </a:tcPr>
                </a:tc>
              </a:tr>
              <a:tr h="395330">
                <a:tc>
                  <a:txBody>
                    <a:bodyPr/>
                    <a:lstStyle/>
                    <a:p>
                      <a:pPr marL="0" indent="0">
                        <a:buFont typeface="+mj-lt"/>
                        <a:buNone/>
                      </a:pPr>
                      <a:r>
                        <a:rPr lang="en-US" dirty="0" smtClean="0"/>
                        <a:t>2.   ISFM</a:t>
                      </a:r>
                      <a:endParaRPr lang="en-US" dirty="0"/>
                    </a:p>
                  </a:txBody>
                  <a:tcPr/>
                </a:tc>
                <a:tc>
                  <a:txBody>
                    <a:bodyPr/>
                    <a:lstStyle/>
                    <a:p>
                      <a:pPr marL="285750" indent="-285750">
                        <a:buFont typeface="Arial"/>
                        <a:buChar char="•"/>
                      </a:pPr>
                      <a:r>
                        <a:rPr lang="en-US" sz="1800" kern="1200" dirty="0" smtClean="0">
                          <a:solidFill>
                            <a:schemeClr val="dk1"/>
                          </a:solidFill>
                          <a:effectLst/>
                          <a:latin typeface="+mn-lt"/>
                          <a:ea typeface="+mn-ea"/>
                          <a:cs typeface="+mn-cs"/>
                        </a:rPr>
                        <a:t>Integrated soil fertility management </a:t>
                      </a:r>
                      <a:endParaRPr lang="en-US" dirty="0"/>
                    </a:p>
                  </a:txBody>
                  <a:tcPr>
                    <a:lnR w="12700" cap="flat" cmpd="sng" algn="ctr">
                      <a:solidFill>
                        <a:scrgbClr r="0" g="0" b="0"/>
                      </a:solidFill>
                      <a:prstDash val="solid"/>
                      <a:round/>
                      <a:headEnd type="none" w="med" len="med"/>
                      <a:tailEnd type="none" w="med" len="med"/>
                    </a:lnR>
                  </a:tcPr>
                </a:tc>
                <a:tc>
                  <a:txBody>
                    <a:bodyPr/>
                    <a:lstStyle/>
                    <a:p>
                      <a:pPr marL="285750" indent="-285750">
                        <a:buFont typeface="Arial"/>
                        <a:buChar char="•"/>
                      </a:pPr>
                      <a:r>
                        <a:rPr lang="en-US" dirty="0" smtClean="0"/>
                        <a:t>ICRAF, ARIs, DCs, UDOM .. WUR+ </a:t>
                      </a:r>
                      <a:r>
                        <a:rPr lang="en-US" dirty="0" err="1" smtClean="0"/>
                        <a:t>Babati</a:t>
                      </a:r>
                      <a:r>
                        <a:rPr lang="en-US" baseline="0" dirty="0" smtClean="0"/>
                        <a:t> Team</a:t>
                      </a:r>
                      <a:endParaRPr lang="en-US" dirty="0"/>
                    </a:p>
                  </a:txBody>
                  <a:tcPr>
                    <a:lnL w="12700" cap="flat" cmpd="sng" algn="ctr">
                      <a:solidFill>
                        <a:scrgbClr r="0" g="0" b="0"/>
                      </a:solidFill>
                      <a:prstDash val="solid"/>
                      <a:round/>
                      <a:headEnd type="none" w="med" len="med"/>
                      <a:tailEnd type="none" w="med" len="med"/>
                    </a:lnL>
                  </a:tcPr>
                </a:tc>
              </a:tr>
              <a:tr h="395330">
                <a:tc>
                  <a:txBody>
                    <a:bodyPr/>
                    <a:lstStyle/>
                    <a:p>
                      <a:pPr marL="0" indent="0">
                        <a:buFont typeface="+mj-lt"/>
                        <a:buNone/>
                      </a:pPr>
                      <a:r>
                        <a:rPr lang="en-US" dirty="0" smtClean="0"/>
                        <a:t>3.   Soils and water</a:t>
                      </a:r>
                      <a:endParaRPr lang="en-US" dirty="0"/>
                    </a:p>
                  </a:txBody>
                  <a:tcPr/>
                </a:tc>
                <a:tc>
                  <a:txBody>
                    <a:bodyPr/>
                    <a:lstStyle/>
                    <a:p>
                      <a:pPr marL="285750" indent="-285750">
                        <a:buFont typeface="Arial"/>
                        <a:buChar char="•"/>
                      </a:pPr>
                      <a:r>
                        <a:rPr lang="en-US" sz="1800" kern="1200" dirty="0" smtClean="0">
                          <a:solidFill>
                            <a:schemeClr val="dk1"/>
                          </a:solidFill>
                          <a:effectLst/>
                          <a:latin typeface="+mn-lt"/>
                          <a:ea typeface="+mn-ea"/>
                          <a:cs typeface="+mn-cs"/>
                        </a:rPr>
                        <a:t>Land and water management</a:t>
                      </a:r>
                      <a:endParaRPr lang="en-US" dirty="0"/>
                    </a:p>
                  </a:txBody>
                  <a:tcPr>
                    <a:lnR w="12700" cap="flat" cmpd="sng" algn="ctr">
                      <a:solidFill>
                        <a:scrgbClr r="0" g="0" b="0"/>
                      </a:solidFill>
                      <a:prstDash val="solid"/>
                      <a:round/>
                      <a:headEnd type="none" w="med" len="med"/>
                      <a:tailEnd type="none" w="med" len="med"/>
                    </a:lnR>
                  </a:tcPr>
                </a:tc>
                <a:tc>
                  <a:txBody>
                    <a:bodyPr/>
                    <a:lstStyle/>
                    <a:p>
                      <a:pPr marL="285750" indent="-285750">
                        <a:buFont typeface="Arial"/>
                        <a:buChar char="•"/>
                      </a:pPr>
                      <a:r>
                        <a:rPr lang="en-US" dirty="0" smtClean="0"/>
                        <a:t>ARI- </a:t>
                      </a:r>
                      <a:r>
                        <a:rPr lang="en-US" dirty="0" err="1" smtClean="0"/>
                        <a:t>Hombolo</a:t>
                      </a:r>
                      <a:r>
                        <a:rPr lang="en-US" dirty="0" smtClean="0"/>
                        <a:t>, ICRAF, PRC,</a:t>
                      </a:r>
                      <a:r>
                        <a:rPr lang="en-US" baseline="0" dirty="0" smtClean="0"/>
                        <a:t> UDOM, WUR</a:t>
                      </a:r>
                      <a:endParaRPr lang="en-US" dirty="0"/>
                    </a:p>
                  </a:txBody>
                  <a:tcPr>
                    <a:lnL w="12700" cap="flat" cmpd="sng" algn="ctr">
                      <a:solidFill>
                        <a:scrgbClr r="0" g="0" b="0"/>
                      </a:solidFill>
                      <a:prstDash val="solid"/>
                      <a:round/>
                      <a:headEnd type="none" w="med" len="med"/>
                      <a:tailEnd type="none" w="med" len="med"/>
                    </a:lnL>
                  </a:tcPr>
                </a:tc>
              </a:tr>
              <a:tr h="395330">
                <a:tc>
                  <a:txBody>
                    <a:bodyPr/>
                    <a:lstStyle/>
                    <a:p>
                      <a:pPr marL="0" indent="0">
                        <a:buFont typeface="+mj-lt"/>
                        <a:buNone/>
                      </a:pPr>
                      <a:r>
                        <a:rPr lang="en-US" dirty="0" smtClean="0"/>
                        <a:t>4. Integrated and</a:t>
                      </a:r>
                      <a:r>
                        <a:rPr lang="en-US" baseline="0" dirty="0" smtClean="0"/>
                        <a:t> </a:t>
                      </a:r>
                      <a:r>
                        <a:rPr lang="en-US" dirty="0" smtClean="0"/>
                        <a:t>sustainable intensification </a:t>
                      </a:r>
                      <a:endParaRPr lang="en-US" dirty="0"/>
                    </a:p>
                  </a:txBody>
                  <a:tcPr>
                    <a:lnB w="12700" cap="flat" cmpd="sng" algn="ctr">
                      <a:solidFill>
                        <a:scrgbClr r="0" g="0" b="0"/>
                      </a:solidFill>
                      <a:prstDash val="solid"/>
                      <a:round/>
                      <a:headEnd type="none" w="med" len="med"/>
                      <a:tailEnd type="none" w="med" len="med"/>
                    </a:lnB>
                  </a:tcPr>
                </a:tc>
                <a:tc>
                  <a:txBody>
                    <a:bodyPr/>
                    <a:lstStyle/>
                    <a:p>
                      <a:pPr marL="285750" indent="-285750">
                        <a:buFont typeface="Arial"/>
                        <a:buChar char="•"/>
                      </a:pPr>
                      <a:r>
                        <a:rPr lang="en-US" dirty="0" smtClean="0"/>
                        <a:t>Socio-</a:t>
                      </a:r>
                      <a:r>
                        <a:rPr lang="en-US" baseline="0" dirty="0" smtClean="0"/>
                        <a:t> Institution analysis</a:t>
                      </a:r>
                      <a:endParaRPr lang="en-US" dirty="0"/>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marL="285750" indent="-285750">
                        <a:buFont typeface="Arial"/>
                        <a:buChar char="•"/>
                      </a:pPr>
                      <a:r>
                        <a:rPr lang="en-US" dirty="0" smtClean="0"/>
                        <a:t>All + WUR</a:t>
                      </a:r>
                      <a:endParaRPr lang="en-US" dirty="0"/>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tcPr>
                </a:tc>
              </a:tr>
              <a:tr h="395330">
                <a:tc>
                  <a:txBody>
                    <a:bodyPr/>
                    <a:lstStyle/>
                    <a:p>
                      <a:pPr marL="0" indent="0">
                        <a:buFont typeface="+mj-lt"/>
                        <a:buNone/>
                      </a:pPr>
                      <a:r>
                        <a:rPr lang="en-US" b="1" dirty="0" smtClean="0">
                          <a:solidFill>
                            <a:schemeClr val="tx1"/>
                          </a:solidFill>
                        </a:rPr>
                        <a:t>Cross cutting R4D mechanisms</a:t>
                      </a:r>
                      <a:endParaRPr lang="en-US" b="1" dirty="0">
                        <a:solidFill>
                          <a:schemeClr val="tx1"/>
                        </a:solidFill>
                      </a:endParaRPr>
                    </a:p>
                  </a:txBody>
                  <a:tcP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285750" indent="-285750">
                        <a:buFont typeface="Arial"/>
                        <a:buChar char="•"/>
                      </a:pPr>
                      <a:r>
                        <a:rPr lang="en-US" dirty="0" smtClean="0"/>
                        <a:t>Graduate students</a:t>
                      </a:r>
                    </a:p>
                    <a:p>
                      <a:pPr marL="285750" indent="-285750">
                        <a:buFont typeface="Arial"/>
                        <a:buChar char="•"/>
                      </a:pPr>
                      <a:r>
                        <a:rPr lang="en-US" dirty="0" smtClean="0"/>
                        <a:t>Harness local capacity</a:t>
                      </a:r>
                    </a:p>
                    <a:p>
                      <a:pPr marL="285750" indent="-285750">
                        <a:buFont typeface="Arial"/>
                        <a:buChar char="•"/>
                      </a:pPr>
                      <a:r>
                        <a:rPr lang="en-US" dirty="0" smtClean="0"/>
                        <a:t>Counter</a:t>
                      </a:r>
                      <a:r>
                        <a:rPr lang="en-US" baseline="0" dirty="0" smtClean="0"/>
                        <a:t> factual site/preseason baseline</a:t>
                      </a:r>
                      <a:endParaRPr lang="en-US"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285750" indent="-285750">
                        <a:buFont typeface="Arial"/>
                        <a:buChar char="•"/>
                      </a:pPr>
                      <a:endParaRPr lang="en-US"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5330">
                <a:tc>
                  <a:txBody>
                    <a:bodyPr/>
                    <a:lstStyle/>
                    <a:p>
                      <a:pPr marL="0" indent="0">
                        <a:buFont typeface="+mj-lt"/>
                        <a:buNone/>
                      </a:pPr>
                      <a:endParaRPr lang="en-US" b="1" dirty="0">
                        <a:solidFill>
                          <a:schemeClr val="tx1"/>
                        </a:solidFill>
                      </a:endParaRPr>
                    </a:p>
                  </a:txBody>
                  <a:tcPr>
                    <a:lnT w="12700" cap="flat" cmpd="sng" algn="ctr">
                      <a:solidFill>
                        <a:scrgbClr r="0" g="0" b="0"/>
                      </a:solidFill>
                      <a:prstDash val="solid"/>
                      <a:round/>
                      <a:headEnd type="none" w="med" len="med"/>
                      <a:tailEnd type="none" w="med" len="med"/>
                    </a:lnT>
                  </a:tcPr>
                </a:tc>
                <a:tc>
                  <a:txBody>
                    <a:bodyPr/>
                    <a:lstStyle/>
                    <a:p>
                      <a:pPr marL="0" indent="0">
                        <a:buFont typeface="Arial"/>
                        <a:buNone/>
                      </a:pPr>
                      <a:endParaRPr lang="en-US"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285750" indent="-285750">
                        <a:buFont typeface="Arial"/>
                        <a:buChar char="•"/>
                      </a:pPr>
                      <a:endParaRPr lang="en-US"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2936813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808" y="999451"/>
            <a:ext cx="7840161" cy="496327"/>
          </a:xfrm>
        </p:spPr>
        <p:txBody>
          <a:bodyPr>
            <a:normAutofit fontScale="90000"/>
          </a:bodyPr>
          <a:lstStyle/>
          <a:p>
            <a:r>
              <a:rPr lang="en-US" b="1" dirty="0" smtClean="0"/>
              <a:t>Deliverables</a:t>
            </a:r>
            <a:endParaRPr lang="en-US" b="1" dirty="0"/>
          </a:p>
        </p:txBody>
      </p:sp>
      <p:sp>
        <p:nvSpPr>
          <p:cNvPr id="5" name="Content Placeholder 4"/>
          <p:cNvSpPr>
            <a:spLocks noGrp="1"/>
          </p:cNvSpPr>
          <p:nvPr>
            <p:ph idx="1"/>
          </p:nvPr>
        </p:nvSpPr>
        <p:spPr/>
        <p:txBody>
          <a:bodyPr>
            <a:normAutofit fontScale="92500" lnSpcReduction="20000"/>
          </a:bodyPr>
          <a:lstStyle/>
          <a:p>
            <a:pPr marL="0" lvl="0" indent="0">
              <a:buNone/>
            </a:pPr>
            <a:r>
              <a:rPr lang="en-US" b="1" dirty="0" smtClean="0"/>
              <a:t>1. Technologies</a:t>
            </a:r>
            <a:r>
              <a:rPr lang="en-US" dirty="0" smtClean="0"/>
              <a:t>: </a:t>
            </a:r>
          </a:p>
          <a:p>
            <a:pPr lvl="0"/>
            <a:r>
              <a:rPr lang="en-US" dirty="0" smtClean="0"/>
              <a:t>At </a:t>
            </a:r>
            <a:r>
              <a:rPr lang="en-US" dirty="0"/>
              <a:t>least new two adapted varieties of </a:t>
            </a:r>
            <a:r>
              <a:rPr lang="en-US" dirty="0" smtClean="0"/>
              <a:t>cereals and legumes identified and validated for up-scaling purposes</a:t>
            </a:r>
          </a:p>
          <a:p>
            <a:pPr lvl="0"/>
            <a:r>
              <a:rPr lang="en-US" dirty="0" smtClean="0"/>
              <a:t>Crop/SFM – application rates, crop combinations, local/ compatible fodder and fertilizer trees ID.</a:t>
            </a:r>
          </a:p>
          <a:p>
            <a:pPr lvl="0"/>
            <a:r>
              <a:rPr lang="en-US" dirty="0" smtClean="0"/>
              <a:t>Technologies for improved soil water harvesting (</a:t>
            </a:r>
            <a:r>
              <a:rPr lang="en-US" i="1" dirty="0" err="1" smtClean="0"/>
              <a:t>Insitu</a:t>
            </a:r>
            <a:r>
              <a:rPr lang="en-US" dirty="0" smtClean="0"/>
              <a:t>).</a:t>
            </a:r>
          </a:p>
          <a:p>
            <a:pPr lvl="0"/>
            <a:r>
              <a:rPr lang="en-US" dirty="0" smtClean="0"/>
              <a:t>Context </a:t>
            </a:r>
            <a:r>
              <a:rPr lang="en-US" dirty="0" err="1" smtClean="0"/>
              <a:t>specfic</a:t>
            </a:r>
            <a:r>
              <a:rPr lang="en-US" dirty="0" smtClean="0"/>
              <a:t> livestock, poultry feeds (small ruminants, chicken </a:t>
            </a:r>
            <a:r>
              <a:rPr lang="en-US" dirty="0" err="1" smtClean="0"/>
              <a:t>etc</a:t>
            </a:r>
            <a:r>
              <a:rPr lang="en-US" dirty="0" smtClean="0"/>
              <a:t>).</a:t>
            </a:r>
          </a:p>
        </p:txBody>
      </p:sp>
    </p:spTree>
    <p:extLst>
      <p:ext uri="{BB962C8B-B14F-4D97-AF65-F5344CB8AC3E}">
        <p14:creationId xmlns:p14="http://schemas.microsoft.com/office/powerpoint/2010/main" val="2428279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808" y="999451"/>
            <a:ext cx="7840161" cy="496327"/>
          </a:xfrm>
        </p:spPr>
        <p:txBody>
          <a:bodyPr>
            <a:normAutofit fontScale="90000"/>
          </a:bodyPr>
          <a:lstStyle/>
          <a:p>
            <a:r>
              <a:rPr lang="en-US" b="1" dirty="0" smtClean="0"/>
              <a:t>Deliverables</a:t>
            </a:r>
            <a:endParaRPr lang="en-US" b="1" dirty="0"/>
          </a:p>
        </p:txBody>
      </p:sp>
      <p:sp>
        <p:nvSpPr>
          <p:cNvPr id="5" name="Content Placeholder 4"/>
          <p:cNvSpPr>
            <a:spLocks noGrp="1"/>
          </p:cNvSpPr>
          <p:nvPr>
            <p:ph idx="1"/>
          </p:nvPr>
        </p:nvSpPr>
        <p:spPr/>
        <p:txBody>
          <a:bodyPr>
            <a:normAutofit/>
          </a:bodyPr>
          <a:lstStyle/>
          <a:p>
            <a:pPr marL="0" lvl="0" indent="0">
              <a:buNone/>
            </a:pPr>
            <a:r>
              <a:rPr lang="en-US" b="1" dirty="0" smtClean="0"/>
              <a:t>2. Processes</a:t>
            </a:r>
            <a:r>
              <a:rPr lang="en-US" dirty="0" smtClean="0"/>
              <a:t>: </a:t>
            </a:r>
          </a:p>
          <a:p>
            <a:pPr lvl="0"/>
            <a:r>
              <a:rPr lang="en-US" dirty="0" smtClean="0"/>
              <a:t>Insights into innovation adoption decisions- socio economic- both cost and livelihood approach</a:t>
            </a:r>
          </a:p>
          <a:p>
            <a:pPr lvl="0"/>
            <a:r>
              <a:rPr lang="en-US" dirty="0" smtClean="0"/>
              <a:t>Test effectiveness of extension/ knowledge transfer approaches.</a:t>
            </a:r>
            <a:endParaRPr lang="en-GB" dirty="0" smtClean="0">
              <a:effectLst/>
            </a:endParaRPr>
          </a:p>
          <a:p>
            <a:r>
              <a:rPr lang="en-US" dirty="0"/>
              <a:t>Capacities of communities improved for QDS production of legumes</a:t>
            </a:r>
            <a:r>
              <a:rPr lang="en-GB" dirty="0" smtClean="0">
                <a:effectLst/>
              </a:rPr>
              <a:t> </a:t>
            </a:r>
            <a:endParaRPr lang="en-US" dirty="0"/>
          </a:p>
        </p:txBody>
      </p:sp>
    </p:spTree>
    <p:extLst>
      <p:ext uri="{BB962C8B-B14F-4D97-AF65-F5344CB8AC3E}">
        <p14:creationId xmlns:p14="http://schemas.microsoft.com/office/powerpoint/2010/main" val="2997051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808" y="751287"/>
            <a:ext cx="7840161" cy="496327"/>
          </a:xfrm>
        </p:spPr>
        <p:txBody>
          <a:bodyPr>
            <a:normAutofit fontScale="90000"/>
          </a:bodyPr>
          <a:lstStyle/>
          <a:p>
            <a:r>
              <a:rPr lang="en-US" b="1" dirty="0" smtClean="0"/>
              <a:t>Deliverables</a:t>
            </a:r>
            <a:endParaRPr lang="en-US" b="1" dirty="0"/>
          </a:p>
        </p:txBody>
      </p:sp>
      <p:sp>
        <p:nvSpPr>
          <p:cNvPr id="5" name="Content Placeholder 4"/>
          <p:cNvSpPr>
            <a:spLocks noGrp="1"/>
          </p:cNvSpPr>
          <p:nvPr>
            <p:ph idx="1"/>
          </p:nvPr>
        </p:nvSpPr>
        <p:spPr>
          <a:xfrm>
            <a:off x="457200" y="1453444"/>
            <a:ext cx="8229600" cy="4672720"/>
          </a:xfrm>
        </p:spPr>
        <p:txBody>
          <a:bodyPr>
            <a:normAutofit/>
          </a:bodyPr>
          <a:lstStyle/>
          <a:p>
            <a:pPr marL="0" lvl="0" indent="0">
              <a:buNone/>
            </a:pPr>
            <a:r>
              <a:rPr lang="en-US" b="1" dirty="0" smtClean="0"/>
              <a:t>3. R&amp;D Inputs/ Capacity</a:t>
            </a:r>
            <a:r>
              <a:rPr lang="en-US" dirty="0" smtClean="0"/>
              <a:t>: </a:t>
            </a:r>
          </a:p>
          <a:p>
            <a:pPr lvl="0"/>
            <a:r>
              <a:rPr lang="en-US" dirty="0" smtClean="0"/>
              <a:t>Prevalence of </a:t>
            </a:r>
            <a:r>
              <a:rPr lang="en-US" dirty="0" err="1" smtClean="0"/>
              <a:t>mycotoxin</a:t>
            </a:r>
            <a:r>
              <a:rPr lang="en-US" dirty="0" smtClean="0"/>
              <a:t> challenge: </a:t>
            </a:r>
            <a:r>
              <a:rPr lang="en-US" dirty="0" err="1" smtClean="0"/>
              <a:t>Pathodiversity</a:t>
            </a:r>
            <a:r>
              <a:rPr lang="en-US" dirty="0" smtClean="0"/>
              <a:t>, exposure-Biomarker.</a:t>
            </a:r>
            <a:endParaRPr lang="en-GB" dirty="0" smtClean="0">
              <a:effectLst/>
            </a:endParaRPr>
          </a:p>
          <a:p>
            <a:r>
              <a:rPr lang="en-US" dirty="0"/>
              <a:t>Capacities of communities </a:t>
            </a:r>
            <a:r>
              <a:rPr lang="en-US" dirty="0" smtClean="0"/>
              <a:t>to produce QDS</a:t>
            </a:r>
          </a:p>
          <a:p>
            <a:r>
              <a:rPr lang="en-US" dirty="0" smtClean="0"/>
              <a:t>ARI’s and DC’s (assorted research capacity</a:t>
            </a:r>
          </a:p>
          <a:p>
            <a:r>
              <a:rPr lang="en-US" dirty="0" smtClean="0"/>
              <a:t>Infrastructure development: ELISA- capability</a:t>
            </a:r>
          </a:p>
          <a:p>
            <a:r>
              <a:rPr lang="en-US" dirty="0" smtClean="0"/>
              <a:t>Grazing systems characterized</a:t>
            </a:r>
          </a:p>
          <a:p>
            <a:endParaRPr lang="en-US" dirty="0"/>
          </a:p>
        </p:txBody>
      </p:sp>
    </p:spTree>
    <p:extLst>
      <p:ext uri="{BB962C8B-B14F-4D97-AF65-F5344CB8AC3E}">
        <p14:creationId xmlns:p14="http://schemas.microsoft.com/office/powerpoint/2010/main" val="1196042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221</TotalTime>
  <Words>793</Words>
  <Application>Microsoft Macintosh PowerPoint</Application>
  <PresentationFormat>On-screen Show (4:3)</PresentationFormat>
  <Paragraphs>89</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Kongwa/Kiteto</vt:lpstr>
      <vt:lpstr>Project Research Hypothesis</vt:lpstr>
      <vt:lpstr>Africa RISING Hypothesis</vt:lpstr>
      <vt:lpstr>PowerPoint Presentation</vt:lpstr>
      <vt:lpstr>Methodologies</vt:lpstr>
      <vt:lpstr>Methodologies</vt:lpstr>
      <vt:lpstr>Deliverables</vt:lpstr>
      <vt:lpstr>Deliverables</vt:lpstr>
      <vt:lpstr>Deliverables</vt:lpstr>
    </vt:vector>
  </TitlesOfParts>
  <Company>SLU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Kongwa/Kiteto</dc:title>
  <dc:creator>Patrick Okori</dc:creator>
  <cp:lastModifiedBy>Patrick Okori</cp:lastModifiedBy>
  <cp:revision>13</cp:revision>
  <dcterms:created xsi:type="dcterms:W3CDTF">2013-09-05T10:49:47Z</dcterms:created>
  <dcterms:modified xsi:type="dcterms:W3CDTF">2013-09-05T14:30:55Z</dcterms:modified>
</cp:coreProperties>
</file>